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424" r:id="rId3"/>
    <p:sldId id="425" r:id="rId4"/>
    <p:sldId id="428" r:id="rId5"/>
    <p:sldId id="426" r:id="rId6"/>
    <p:sldId id="427" r:id="rId7"/>
    <p:sldId id="429" r:id="rId8"/>
    <p:sldId id="435" r:id="rId9"/>
    <p:sldId id="431" r:id="rId10"/>
    <p:sldId id="430" r:id="rId11"/>
    <p:sldId id="433" r:id="rId12"/>
    <p:sldId id="432" r:id="rId13"/>
    <p:sldId id="434" r:id="rId14"/>
    <p:sldId id="373" r:id="rId15"/>
    <p:sldId id="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0FD6A7-AAA0-FB41-ACD3-FAB5B272E046}">
          <p14:sldIdLst>
            <p14:sldId id="256"/>
            <p14:sldId id="424"/>
            <p14:sldId id="425"/>
            <p14:sldId id="428"/>
            <p14:sldId id="426"/>
            <p14:sldId id="427"/>
            <p14:sldId id="429"/>
            <p14:sldId id="435"/>
            <p14:sldId id="431"/>
            <p14:sldId id="430"/>
            <p14:sldId id="433"/>
            <p14:sldId id="432"/>
            <p14:sldId id="434"/>
            <p14:sldId id="373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s Almassalkhi" initials="MA" lastIdx="1" clrIdx="0">
    <p:extLst/>
  </p:cmAuthor>
  <p:cmAuthor id="2" name="Mads Almassalkhi" initials="MA [2]" lastIdx="1" clrIdx="1">
    <p:extLst/>
  </p:cmAuthor>
  <p:cmAuthor id="3" name="Micah Botkin-Levy" initials="MB" lastIdx="1" clrIdx="2">
    <p:extLst>
      <p:ext uri="{19B8F6BF-5375-455C-9EA6-DF929625EA0E}">
        <p15:presenceInfo xmlns:p15="http://schemas.microsoft.com/office/powerpoint/2012/main" userId="fab9f5e28483e3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D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0482" autoAdjust="0"/>
  </p:normalViewPr>
  <p:slideViewPr>
    <p:cSldViewPr snapToGrid="0" snapToObjects="1">
      <p:cViewPr varScale="1">
        <p:scale>
          <a:sx n="103" d="100"/>
          <a:sy n="103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B347-7272-694B-98DD-1A30E3CDB5CC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E806-CF2F-B643-8DB9-DC11F6A9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62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44A5-5A2E-174C-ADAC-AD85D74455FC}" type="datetimeFigureOut">
              <a:rPr lang="en-US" smtClean="0"/>
              <a:t>4/30/2019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04800-E8AE-A244-A46B-6A7B0CC4A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04800-E8AE-A244-A46B-6A7B0CC4A5A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04800-E8AE-A244-A46B-6A7B0CC4A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3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Rectangle 23"/>
            <p:cNvSpPr/>
            <p:nvPr/>
          </p:nvSpPr>
          <p:spPr>
            <a:xfrm>
              <a:off x="11761387" y="-8467"/>
              <a:ext cx="427438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11951746" y="-8467"/>
              <a:ext cx="240253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1816106" y="3048000"/>
              <a:ext cx="375894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11816106" y="-8467"/>
              <a:ext cx="3727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1951746" y="-8467"/>
              <a:ext cx="237078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1892496" y="-8467"/>
              <a:ext cx="296328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1948573" y="3589867"/>
              <a:ext cx="240252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10757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68" y="2404534"/>
            <a:ext cx="11498947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10204248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449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14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2831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10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5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4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-8467"/>
            <a:ext cx="12191999" cy="6866467"/>
            <a:chOff x="1" y="-8467"/>
            <a:chExt cx="12191999" cy="6866467"/>
          </a:xfrm>
        </p:grpSpPr>
        <p:sp>
          <p:nvSpPr>
            <p:cNvPr id="22" name="Rectangle 23"/>
            <p:cNvSpPr/>
            <p:nvPr/>
          </p:nvSpPr>
          <p:spPr>
            <a:xfrm>
              <a:off x="12067905" y="-8467"/>
              <a:ext cx="1209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12069232" y="-8467"/>
              <a:ext cx="1227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11857454" y="3048000"/>
              <a:ext cx="334546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11857454" y="-8467"/>
              <a:ext cx="331372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1761386" y="-8467"/>
              <a:ext cx="4274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1854280" y="-8467"/>
              <a:ext cx="334544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1661245" y="3589867"/>
              <a:ext cx="527580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1" y="75304"/>
              <a:ext cx="118334" cy="6782696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339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1103398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8509" y="6462888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44169" y="6462889"/>
            <a:ext cx="6285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484" y="646297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47DE3D1-8E88-5C40-A788-B45ACFEADC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5" y="6067778"/>
            <a:ext cx="555824" cy="7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alance.com/how-falling-stock-prices-can-make-you-rich-358152" TargetMode="External"/><Relationship Id="rId7" Type="http://schemas.openxmlformats.org/officeDocument/2006/relationships/hyperlink" Target="https://www.kdnuggets.com/2018/03/5-things-reinforcement-learning.html" TargetMode="External"/><Relationship Id="rId2" Type="http://schemas.openxmlformats.org/officeDocument/2006/relationships/hyperlink" Target="http://www.restless.org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news/technology-36311668" TargetMode="External"/><Relationship Id="rId5" Type="http://schemas.openxmlformats.org/officeDocument/2006/relationships/hyperlink" Target="https://www.japanindustrynews.com/2016/09/japan-eyes-wind-farms-power-energy-needs-sets-ambitious-goals/" TargetMode="External"/><Relationship Id="rId4" Type="http://schemas.openxmlformats.org/officeDocument/2006/relationships/hyperlink" Target="https://energy.mit.edu/research/future-solar-energ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4400" y="2955046"/>
            <a:ext cx="5519313" cy="81914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Reinforcement Learning for Energy Storage Arbitrage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1827" y="3493379"/>
            <a:ext cx="6741886" cy="2139921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Micah Botkin-Levy 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University of Vermont</a:t>
            </a:r>
          </a:p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Spring 2019</a:t>
            </a:r>
          </a:p>
        </p:txBody>
      </p:sp>
      <p:pic>
        <p:nvPicPr>
          <p:cNvPr id="1026" name="Picture 2" descr="UWM University of Vermont Logo">
            <a:extLst>
              <a:ext uri="{FF2B5EF4-FFF2-40B4-BE49-F238E27FC236}">
                <a16:creationId xmlns:a16="http://schemas.microsoft.com/office/drawing/2014/main" id="{7C55F232-2536-4D8C-8C3A-50CA291F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010"/>
            <a:ext cx="5093671" cy="20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D70D68-53BF-4CE8-A866-11AE5A0AB302}"/>
              </a:ext>
            </a:extLst>
          </p:cNvPr>
          <p:cNvSpPr txBox="1">
            <a:spLocks/>
          </p:cNvSpPr>
          <p:nvPr/>
        </p:nvSpPr>
        <p:spPr>
          <a:xfrm>
            <a:off x="103414" y="0"/>
            <a:ext cx="11781972" cy="2388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DS II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494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8E70-2CE0-44BD-9D16-1C81498E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B027D-CD13-49DF-B08D-DCBBD3D4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6D771-F6A3-407D-BCBD-59209017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287377" cy="1629002"/>
          </a:xfrm>
          <a:prstGeom prst="rect">
            <a:avLst/>
          </a:prstGeom>
        </p:spPr>
      </p:pic>
      <p:pic>
        <p:nvPicPr>
          <p:cNvPr id="3074" name="Picture 2" descr="Image result for random">
            <a:extLst>
              <a:ext uri="{FF2B5EF4-FFF2-40B4-BE49-F238E27FC236}">
                <a16:creationId xmlns:a16="http://schemas.microsoft.com/office/drawing/2014/main" id="{80EA0DA2-8212-41CA-A2C0-514677A7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4434249"/>
            <a:ext cx="3933825" cy="22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6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81FD-BE3F-4B68-802C-908F7457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Energy Storage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77B88-AACF-4E0B-9507-27CF42F4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BFF70F1-19B4-4675-ADDF-AFFF3E1C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05" y="1447800"/>
            <a:ext cx="10776438" cy="5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2BB0-C4EA-4E2D-AF04-E57BF20E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2BB1-FF89-4CD2-9283-1A6C0D20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49D4EB9-0049-4976-AC2A-9F4F4930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450567"/>
            <a:ext cx="9163050" cy="50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C7F9-A5C7-490A-9421-2E970101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AE43-B934-4E50-9546-8381D066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learning able to control ESS for energy arbitrage profit</a:t>
            </a:r>
          </a:p>
          <a:p>
            <a:pPr lvl="1"/>
            <a:r>
              <a:rPr lang="en-US" dirty="0"/>
              <a:t>No price forecast</a:t>
            </a:r>
          </a:p>
          <a:p>
            <a:pPr lvl="1"/>
            <a:r>
              <a:rPr lang="en-US" dirty="0"/>
              <a:t>No external information besides price</a:t>
            </a:r>
          </a:p>
          <a:p>
            <a:pPr lvl="1"/>
            <a:r>
              <a:rPr lang="en-US" dirty="0"/>
              <a:t>Extremely Quick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Deep Q Learning</a:t>
            </a:r>
          </a:p>
          <a:p>
            <a:pPr lvl="1"/>
            <a:r>
              <a:rPr lang="en-US" dirty="0"/>
              <a:t>Battery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50BB0-6FE3-4E40-9855-39B25B42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1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 Comments? 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23" y="1687018"/>
            <a:ext cx="3442989" cy="2452654"/>
          </a:xfrm>
          <a:noFill/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2000" b="1" u="sng" dirty="0"/>
          </a:p>
          <a:p>
            <a:pPr marL="114300" indent="0">
              <a:buNone/>
            </a:pPr>
            <a:r>
              <a:rPr lang="en-US" sz="2000" b="1" u="sng" dirty="0"/>
              <a:t>Contact info</a:t>
            </a:r>
          </a:p>
          <a:p>
            <a:pPr marL="114300" indent="0">
              <a:buNone/>
            </a:pPr>
            <a:r>
              <a:rPr lang="en-US" sz="2000" i="1" dirty="0"/>
              <a:t>Micah Botkin-Levy</a:t>
            </a:r>
          </a:p>
          <a:p>
            <a:pPr marL="114300" indent="0">
              <a:buNone/>
            </a:pPr>
            <a:r>
              <a:rPr lang="en-US" sz="2000" i="1" dirty="0"/>
              <a:t>	  mbotkinl@uvm.edu </a:t>
            </a:r>
          </a:p>
          <a:p>
            <a:pPr marL="114300" indent="0" algn="ctr">
              <a:buNone/>
            </a:pPr>
            <a:endParaRPr lang="en-US" i="1" dirty="0"/>
          </a:p>
          <a:p>
            <a:pPr marL="114300" indent="0" algn="ctr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59" y="2996686"/>
            <a:ext cx="429871" cy="42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4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8320-15A3-47E7-BE43-8D818741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3608-55CF-4AB5-BAF0-103AA1E5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http://www.restless.org.uk/</a:t>
            </a:r>
            <a:endParaRPr lang="en-US" dirty="0"/>
          </a:p>
          <a:p>
            <a:r>
              <a:rPr lang="en-US" dirty="0">
                <a:hlinkClick r:id="rId3"/>
              </a:rPr>
              <a:t>https://www.thebalance.com/how-falling-stock-prices-can-make-you-rich-358152</a:t>
            </a:r>
            <a:endParaRPr lang="en-US" dirty="0"/>
          </a:p>
          <a:p>
            <a:r>
              <a:rPr lang="en-US" dirty="0">
                <a:hlinkClick r:id="rId4"/>
              </a:rPr>
              <a:t>https://energy.mit.edu/research/future-solar-energy/</a:t>
            </a:r>
            <a:endParaRPr lang="en-US" dirty="0"/>
          </a:p>
          <a:p>
            <a:r>
              <a:rPr lang="en-US" dirty="0">
                <a:hlinkClick r:id="rId5"/>
              </a:rPr>
              <a:t>https://www.japanindustrynews.com/2016/09/japan-eyes-wind-farms-power-energy-needs-sets-ambitious-goals/</a:t>
            </a:r>
            <a:endParaRPr lang="en-US" dirty="0"/>
          </a:p>
          <a:p>
            <a:r>
              <a:rPr lang="en-US" dirty="0">
                <a:hlinkClick r:id="rId6"/>
              </a:rPr>
              <a:t>https://www.bbc.com/news/technology-36311668</a:t>
            </a:r>
            <a:endParaRPr lang="en-US" dirty="0"/>
          </a:p>
          <a:p>
            <a:r>
              <a:rPr lang="en-US">
                <a:hlinkClick r:id="rId7"/>
              </a:rPr>
              <a:t>https://www.kdnuggets.com/2018/03/5-things-reinforcement-learning.html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145B-FDDB-4245-B5B7-ED69E54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8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B987-630C-4776-941E-BC3CA3A5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E12A-9F23-42FD-9015-045DAA5F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Motivation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Energy Storage Systems Dynamics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Energy Storage Arbitrage Algorithms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Comparison of Simulated Methods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3A16F-5E11-4BF4-8404-93E2FE7F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Isosceles Triangle 260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914157-A92E-41E9-9666-389216B9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Overview &amp; Motivation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B83961-879A-4670-84FB-CAB4E170A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/>
          </a:blip>
          <a:srcRect l="33011" r="31352" b="4"/>
          <a:stretch/>
        </p:blipFill>
        <p:spPr bwMode="auto">
          <a:xfrm>
            <a:off x="1023246" y="761905"/>
            <a:ext cx="172422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ock prices">
            <a:extLst>
              <a:ext uri="{FF2B5EF4-FFF2-40B4-BE49-F238E27FC236}">
                <a16:creationId xmlns:a16="http://schemas.microsoft.com/office/drawing/2014/main" id="{8A8C5F56-F9CE-4E7C-A791-E15E78C0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973" y="1220540"/>
            <a:ext cx="3275520" cy="24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BEBF7-0409-46BD-8BA8-AA3479DFA7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20268" r="44251" b="4"/>
          <a:stretch/>
        </p:blipFill>
        <p:spPr>
          <a:xfrm>
            <a:off x="3474743" y="761904"/>
            <a:ext cx="1716673" cy="3217333"/>
          </a:xfrm>
          <a:prstGeom prst="rect">
            <a:avLst/>
          </a:prstGeom>
        </p:spPr>
      </p:pic>
      <p:pic>
        <p:nvPicPr>
          <p:cNvPr id="1026" name="Picture 2" descr="Image result for battery icon">
            <a:extLst>
              <a:ext uri="{FF2B5EF4-FFF2-40B4-BE49-F238E27FC236}">
                <a16:creationId xmlns:a16="http://schemas.microsoft.com/office/drawing/2014/main" id="{DED6E150-4A7F-42E4-BFFC-356131EF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8930" y="546531"/>
            <a:ext cx="3478940" cy="34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1A923D-61D0-45DA-ADE4-E1963138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294438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7DE3D1-8E88-5C40-A788-B45ACFEADC22}" type="slidenum">
              <a:rPr lang="en-US" sz="9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9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E9F3-FE5F-4F8E-AAFA-D9E083D3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56D4-F812-44EA-9C4D-2E2D6787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8397"/>
            <a:ext cx="11033981" cy="4813828"/>
          </a:xfrm>
        </p:spPr>
        <p:txBody>
          <a:bodyPr>
            <a:normAutofit/>
          </a:bodyPr>
          <a:lstStyle/>
          <a:p>
            <a:r>
              <a:rPr lang="en-US" dirty="0"/>
              <a:t>Energy in 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Charging Power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Discharge Power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Real-time Energy Price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78934-69A5-40AC-AF11-FF397355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90478-6ED7-464C-880E-BB510693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0" y="1369421"/>
            <a:ext cx="1062395" cy="75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6D274-5A0A-4787-BC93-2D734D69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99" y="2549713"/>
            <a:ext cx="1314305" cy="675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83C61-75D9-478D-9F1F-DF113EA0B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0" y="3813468"/>
            <a:ext cx="1314305" cy="720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F1FA5-19BC-4102-9E1A-6C278CF3B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37" y="4774039"/>
            <a:ext cx="1505297" cy="1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9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7785-A96E-4031-9B14-7E9AB295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Storage 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DC46-8429-4AA0-BC3A-2C0A3253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09" y="1589089"/>
            <a:ext cx="11033981" cy="3880773"/>
          </a:xfrm>
        </p:spPr>
        <p:txBody>
          <a:bodyPr/>
          <a:lstStyle/>
          <a:p>
            <a:r>
              <a:rPr lang="en-US" dirty="0"/>
              <a:t>Energy Dynamics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Physical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6597-D53B-40EE-8ACD-289CDBD7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98803-1FCB-4536-BB65-66149CD7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81" y="2320848"/>
            <a:ext cx="10697633" cy="107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3DC7F-42C4-48F3-B73F-534D98A5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66" y="4059059"/>
            <a:ext cx="3929106" cy="2390292"/>
          </a:xfrm>
          <a:prstGeom prst="rect">
            <a:avLst/>
          </a:prstGeom>
        </p:spPr>
      </p:pic>
      <p:pic>
        <p:nvPicPr>
          <p:cNvPr id="2050" name="Picture 2" descr="Image result for battery icon energy storage">
            <a:extLst>
              <a:ext uri="{FF2B5EF4-FFF2-40B4-BE49-F238E27FC236}">
                <a16:creationId xmlns:a16="http://schemas.microsoft.com/office/drawing/2014/main" id="{E5F15695-2D36-4458-A314-50D199C3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4046220"/>
            <a:ext cx="442595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7FB1-DA98-463E-B618-1FE8F4A1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368D-CE2A-4C0D-8D06-CB29404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90048-A3B9-400B-BD1F-E0C67AAF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49" y="2869617"/>
            <a:ext cx="9487959" cy="1868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4FB5C6-8F7E-4595-8464-9B5E28ACB809}"/>
              </a:ext>
            </a:extLst>
          </p:cNvPr>
          <p:cNvSpPr/>
          <p:nvPr/>
        </p:nvSpPr>
        <p:spPr>
          <a:xfrm>
            <a:off x="2785070" y="2882371"/>
            <a:ext cx="3615730" cy="2045230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Energy Purchases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6AB60-7734-4F80-B124-2DA58F3A0A79}"/>
              </a:ext>
            </a:extLst>
          </p:cNvPr>
          <p:cNvSpPr/>
          <p:nvPr/>
        </p:nvSpPr>
        <p:spPr>
          <a:xfrm>
            <a:off x="6930918" y="2882371"/>
            <a:ext cx="3518007" cy="204523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Energy 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FEAC7-C06E-4094-94DC-B0054C05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2" y="3143472"/>
            <a:ext cx="1927108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798F-E618-415E-87FF-5F1F70C6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1D745-8DBF-41C2-B4A3-2FD81543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1E19-A33B-4279-80A0-A244E10D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492394"/>
            <a:ext cx="9944881" cy="520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26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B3AF-6606-4A60-B89D-AC949819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6E6B-F79A-489F-B31E-8D220C35E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883" y="5215200"/>
            <a:ext cx="11033981" cy="1430336"/>
          </a:xfrm>
        </p:spPr>
        <p:txBody>
          <a:bodyPr/>
          <a:lstStyle/>
          <a:p>
            <a:r>
              <a:rPr lang="en-US" dirty="0"/>
              <a:t>Actions: Charge at Max, Do Nothing, Discharge at Max</a:t>
            </a:r>
          </a:p>
          <a:p>
            <a:r>
              <a:rPr lang="en-US" dirty="0"/>
              <a:t>State: Energy Level &amp; Energy Price</a:t>
            </a:r>
          </a:p>
          <a:p>
            <a:r>
              <a:rPr lang="en-US" dirty="0"/>
              <a:t>Reward: - Energy Arbitrage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D7B81-B72C-434D-9FA6-36504C8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Image result for reinforcement learning">
            <a:extLst>
              <a:ext uri="{FF2B5EF4-FFF2-40B4-BE49-F238E27FC236}">
                <a16:creationId xmlns:a16="http://schemas.microsoft.com/office/drawing/2014/main" id="{D243C666-F271-44D9-AE59-62639266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49" y="1482840"/>
            <a:ext cx="8239125" cy="31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ED1D-C250-43B3-803E-F1738C7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79C24-F463-4B84-B983-523577B2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D76A7-412C-4EE4-8436-03AA8A93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58" y="1442667"/>
            <a:ext cx="902143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376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232</Words>
  <Application>Microsoft Office PowerPoint</Application>
  <PresentationFormat>Widescreen</PresentationFormat>
  <Paragraphs>82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Reinforcement Learning for Energy Storage Arbitrage</vt:lpstr>
      <vt:lpstr>Overview of Presentation</vt:lpstr>
      <vt:lpstr>Overview &amp; Motivation</vt:lpstr>
      <vt:lpstr>Notation</vt:lpstr>
      <vt:lpstr>Energy Storage System Model</vt:lpstr>
      <vt:lpstr>Energy Arbitrage Cost Function</vt:lpstr>
      <vt:lpstr>Optimal Algorithm</vt:lpstr>
      <vt:lpstr>Reinforcement Learning</vt:lpstr>
      <vt:lpstr>Q-Learning Algorithm</vt:lpstr>
      <vt:lpstr>Random Action Algorithm</vt:lpstr>
      <vt:lpstr>Sample Energy Storage Control</vt:lpstr>
      <vt:lpstr>Cumulative Profit</vt:lpstr>
      <vt:lpstr>Conclusions</vt:lpstr>
      <vt:lpstr>Questions? Comments? Thank you!</vt:lpstr>
      <vt:lpstr>Image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for Energy Storage Arbitrage</dc:title>
  <dc:creator>Micah Botkin-Levy</dc:creator>
  <cp:lastModifiedBy>Micah Botkin-Levy</cp:lastModifiedBy>
  <cp:revision>6</cp:revision>
  <dcterms:created xsi:type="dcterms:W3CDTF">2019-04-30T14:33:41Z</dcterms:created>
  <dcterms:modified xsi:type="dcterms:W3CDTF">2019-04-30T15:09:40Z</dcterms:modified>
</cp:coreProperties>
</file>